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248720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196465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325397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4177750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176925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201261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1215843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391050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3801797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387776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6F76A3-60F1-4F5F-863B-99836554E075}"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343684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F76A3-60F1-4F5F-863B-99836554E075}" type="datetimeFigureOut">
              <a:rPr kumimoji="1" lang="ja-JP" altLang="en-US" smtClean="0"/>
              <a:t>2022/8/16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0C734-4108-4612-B160-FFFFAE2CC767}" type="slidenum">
              <a:rPr kumimoji="1" lang="ja-JP" altLang="en-US" smtClean="0"/>
              <a:t>‹#›</a:t>
            </a:fld>
            <a:endParaRPr kumimoji="1" lang="ja-JP" altLang="en-US"/>
          </a:p>
        </p:txBody>
      </p:sp>
    </p:spTree>
    <p:extLst>
      <p:ext uri="{BB962C8B-B14F-4D97-AF65-F5344CB8AC3E}">
        <p14:creationId xmlns:p14="http://schemas.microsoft.com/office/powerpoint/2010/main" val="1930630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21566"/>
          </a:xfrm>
        </p:spPr>
        <p:txBody>
          <a:bodyPr>
            <a:normAutofit/>
          </a:bodyPr>
          <a:lstStyle/>
          <a:p>
            <a:r>
              <a:rPr lang="en-US" altLang="ja-JP" sz="2400" b="1" dirty="0" smtClean="0">
                <a:latin typeface="ＭＳ ゴシック" panose="020B0609070205080204" pitchFamily="49" charset="-128"/>
                <a:ea typeface="ＭＳ ゴシック" panose="020B0609070205080204" pitchFamily="49" charset="-128"/>
              </a:rPr>
              <a:t>Google</a:t>
            </a:r>
            <a:r>
              <a:rPr lang="ja-JP" altLang="en-US" sz="2400" b="1" dirty="0" smtClean="0">
                <a:latin typeface="ＭＳ ゴシック" panose="020B0609070205080204" pitchFamily="49" charset="-128"/>
                <a:ea typeface="ＭＳ ゴシック" panose="020B0609070205080204" pitchFamily="49" charset="-128"/>
              </a:rPr>
              <a:t>ドライブ内の学習成果物をダウンロードする方法</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838200" y="886692"/>
            <a:ext cx="10515600" cy="5290271"/>
          </a:xfrm>
        </p:spPr>
        <p:txBody>
          <a:bodyPr>
            <a:normAutofit/>
          </a:bodyPr>
          <a:lstStyle/>
          <a:p>
            <a:pPr marL="0" indent="0">
              <a:buNone/>
            </a:pPr>
            <a:r>
              <a:rPr lang="ja-JP" altLang="en-US" sz="1800" dirty="0" smtClean="0"/>
              <a:t>　</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ドライブに保存されている学習成果物はダウンロード等を行うことが可能です。本マニュアルでは、外部記録媒体又はご家庭のパソコン等に学習成果物をダウンロードする方法を記載しております。</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準備物</a:t>
            </a:r>
            <a:r>
              <a:rPr lang="en-US" altLang="ja-JP" sz="1600" dirty="0" smtClean="0">
                <a:latin typeface="ＭＳ ゴシック" panose="020B0609070205080204" pitchFamily="49" charset="-128"/>
                <a:ea typeface="ＭＳ ゴシック" panose="020B0609070205080204" pitchFamily="49" charset="-128"/>
              </a:rPr>
              <a:t>】</a:t>
            </a:r>
            <a:endParaRPr lang="en-US" altLang="ja-JP" sz="1600" dirty="0">
              <a:latin typeface="ＭＳ ゴシック" panose="020B0609070205080204" pitchFamily="49" charset="-128"/>
              <a:ea typeface="ＭＳ ゴシック" panose="020B0609070205080204" pitchFamily="49" charset="-128"/>
            </a:endParaRPr>
          </a:p>
          <a:p>
            <a:pPr marL="0" indent="0">
              <a:buNone/>
            </a:pPr>
            <a:r>
              <a:rPr lang="ja-JP" altLang="en-US" sz="1400" dirty="0">
                <a:latin typeface="ＭＳ ゴシック" panose="020B0609070205080204" pitchFamily="49" charset="-128"/>
                <a:ea typeface="ＭＳ ゴシック" panose="020B0609070205080204" pitchFamily="49" charset="-128"/>
              </a:rPr>
              <a:t>①</a:t>
            </a:r>
            <a:r>
              <a:rPr lang="en-US" altLang="ja-JP" sz="1400" dirty="0" smtClean="0">
                <a:latin typeface="ＭＳ ゴシック" panose="020B0609070205080204" pitchFamily="49" charset="-128"/>
                <a:ea typeface="ＭＳ ゴシック" panose="020B0609070205080204" pitchFamily="49" charset="-128"/>
              </a:rPr>
              <a:t>USB</a:t>
            </a:r>
            <a:r>
              <a:rPr lang="ja-JP" altLang="en-US" sz="1400" dirty="0" smtClean="0">
                <a:latin typeface="ＭＳ ゴシック" panose="020B0609070205080204" pitchFamily="49" charset="-128"/>
                <a:ea typeface="ＭＳ ゴシック" panose="020B0609070205080204" pitchFamily="49" charset="-128"/>
              </a:rPr>
              <a:t>等外部記録媒体</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使用可能なポート：</a:t>
            </a:r>
            <a:r>
              <a:rPr lang="en-US" altLang="ja-JP" sz="1400" dirty="0">
                <a:latin typeface="ＭＳ ゴシック" panose="020B0609070205080204" pitchFamily="49" charset="-128"/>
                <a:ea typeface="ＭＳ ゴシック" panose="020B0609070205080204" pitchFamily="49" charset="-128"/>
              </a:rPr>
              <a:t> USB-A</a:t>
            </a:r>
            <a:r>
              <a:rPr lang="ja-JP" altLang="en-US" sz="1400" dirty="0">
                <a:latin typeface="ＭＳ ゴシック" panose="020B0609070205080204" pitchFamily="49" charset="-128"/>
                <a:ea typeface="ＭＳ ゴシック" panose="020B0609070205080204" pitchFamily="49" charset="-128"/>
              </a:rPr>
              <a:t>タイプ、</a:t>
            </a:r>
            <a:r>
              <a:rPr lang="en-US" altLang="ja-JP" sz="1400" dirty="0">
                <a:latin typeface="ＭＳ ゴシック" panose="020B0609070205080204" pitchFamily="49" charset="-128"/>
                <a:ea typeface="ＭＳ ゴシック" panose="020B0609070205080204" pitchFamily="49" charset="-128"/>
              </a:rPr>
              <a:t>USB-C</a:t>
            </a:r>
            <a:r>
              <a:rPr lang="ja-JP" altLang="en-US" sz="1400" dirty="0">
                <a:latin typeface="ＭＳ ゴシック" panose="020B0609070205080204" pitchFamily="49" charset="-128"/>
                <a:ea typeface="ＭＳ ゴシック" panose="020B0609070205080204" pitchFamily="49" charset="-128"/>
              </a:rPr>
              <a:t>タイプ、</a:t>
            </a:r>
            <a:r>
              <a:rPr lang="en-US" altLang="ja-JP" sz="1400" dirty="0" err="1">
                <a:latin typeface="ＭＳ ゴシック" panose="020B0609070205080204" pitchFamily="49" charset="-128"/>
                <a:ea typeface="ＭＳ ゴシック" panose="020B0609070205080204" pitchFamily="49" charset="-128"/>
              </a:rPr>
              <a:t>MicroSD</a:t>
            </a:r>
            <a:r>
              <a:rPr lang="ja-JP" altLang="en-US" sz="1400" dirty="0">
                <a:latin typeface="ＭＳ ゴシック" panose="020B0609070205080204" pitchFamily="49" charset="-128"/>
                <a:ea typeface="ＭＳ ゴシック" panose="020B0609070205080204" pitchFamily="49" charset="-128"/>
              </a:rPr>
              <a:t>カードリーダー</a:t>
            </a:r>
            <a:endParaRPr lang="en-US" altLang="ja-JP" sz="1400" dirty="0">
              <a:latin typeface="ＭＳ ゴシック" panose="020B0609070205080204" pitchFamily="49" charset="-128"/>
              <a:ea typeface="ＭＳ ゴシック" panose="020B0609070205080204" pitchFamily="49" charset="-128"/>
            </a:endParaRPr>
          </a:p>
          <a:p>
            <a:pPr marL="0" indent="0">
              <a:buNone/>
            </a:pPr>
            <a:r>
              <a:rPr lang="ja-JP" altLang="en-US" sz="1400" dirty="0">
                <a:latin typeface="ＭＳ ゴシック" panose="020B0609070205080204" pitchFamily="49" charset="-128"/>
                <a:ea typeface="ＭＳ ゴシック" panose="020B0609070205080204" pitchFamily="49" charset="-128"/>
              </a:rPr>
              <a:t>　又は　</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②</a:t>
            </a:r>
            <a:r>
              <a:rPr lang="ja-JP" altLang="en-US" sz="1400" dirty="0">
                <a:latin typeface="ＭＳ ゴシック" panose="020B0609070205080204" pitchFamily="49" charset="-128"/>
                <a:ea typeface="ＭＳ ゴシック" panose="020B0609070205080204" pitchFamily="49" charset="-128"/>
              </a:rPr>
              <a:t>ご家庭のパソコン</a:t>
            </a:r>
            <a:r>
              <a:rPr lang="ja-JP" altLang="en-US" sz="1400" dirty="0" smtClean="0">
                <a:latin typeface="ＭＳ ゴシック" panose="020B0609070205080204" pitchFamily="49" charset="-128"/>
                <a:ea typeface="ＭＳ ゴシック" panose="020B0609070205080204" pitchFamily="49" charset="-128"/>
              </a:rPr>
              <a:t>等（スマートフォン・タブレットも含む）</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endParaRPr lang="en-US" altLang="ja-JP" sz="1400" dirty="0">
              <a:latin typeface="ＭＳ ゴシック" panose="020B0609070205080204" pitchFamily="49" charset="-128"/>
              <a:ea typeface="ＭＳ ゴシック" panose="020B0609070205080204" pitchFamily="49" charset="-128"/>
            </a:endParaRPr>
          </a:p>
          <a:p>
            <a:pPr marL="0" indent="0">
              <a:buNone/>
            </a:pP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事前準備</a:t>
            </a:r>
            <a:r>
              <a:rPr lang="en-US" altLang="ja-JP" sz="1600" dirty="0" smtClean="0">
                <a:latin typeface="ＭＳ ゴシック" panose="020B0609070205080204" pitchFamily="49" charset="-128"/>
                <a:ea typeface="ＭＳ ゴシック" panose="020B0609070205080204" pitchFamily="49" charset="-128"/>
              </a:rPr>
              <a:t>】</a:t>
            </a:r>
          </a:p>
          <a:p>
            <a:pPr marL="0" indent="0">
              <a:buNone/>
            </a:pPr>
            <a:r>
              <a:rPr lang="ja-JP" altLang="en-US" sz="1400" dirty="0" smtClean="0">
                <a:latin typeface="ＭＳ ゴシック" panose="020B0609070205080204" pitchFamily="49" charset="-128"/>
                <a:ea typeface="ＭＳ ゴシック" panose="020B0609070205080204" pitchFamily="49" charset="-128"/>
              </a:rPr>
              <a:t>①</a:t>
            </a:r>
            <a:r>
              <a:rPr lang="en-US" altLang="ja-JP" sz="1400" dirty="0" smtClean="0">
                <a:latin typeface="ＭＳ ゴシック" panose="020B0609070205080204" pitchFamily="49" charset="-128"/>
                <a:ea typeface="ＭＳ ゴシック" panose="020B0609070205080204" pitchFamily="49" charset="-128"/>
              </a:rPr>
              <a:t>USB</a:t>
            </a:r>
            <a:r>
              <a:rPr lang="ja-JP" altLang="en-US" sz="1400" dirty="0" smtClean="0">
                <a:latin typeface="ＭＳ ゴシック" panose="020B0609070205080204" pitchFamily="49" charset="-128"/>
                <a:ea typeface="ＭＳ ゴシック" panose="020B0609070205080204" pitchFamily="49" charset="-128"/>
              </a:rPr>
              <a:t>等外部記録媒体を</a:t>
            </a:r>
            <a:r>
              <a:rPr lang="ja-JP" altLang="en-US" sz="1400" dirty="0">
                <a:latin typeface="ＭＳ ゴシック" panose="020B0609070205080204" pitchFamily="49" charset="-128"/>
                <a:ea typeface="ＭＳ ゴシック" panose="020B0609070205080204" pitchFamily="49" charset="-128"/>
              </a:rPr>
              <a:t>使用</a:t>
            </a:r>
            <a:r>
              <a:rPr lang="ja-JP" altLang="en-US" sz="1400" dirty="0" smtClean="0">
                <a:latin typeface="ＭＳ ゴシック" panose="020B0609070205080204" pitchFamily="49" charset="-128"/>
                <a:ea typeface="ＭＳ ゴシック" panose="020B0609070205080204" pitchFamily="49" charset="-128"/>
              </a:rPr>
              <a:t>する場合</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　クローム</a:t>
            </a:r>
            <a:r>
              <a:rPr lang="ja-JP" altLang="en-US" sz="1400" dirty="0">
                <a:latin typeface="ＭＳ ゴシック" panose="020B0609070205080204" pitchFamily="49" charset="-128"/>
                <a:ea typeface="ＭＳ ゴシック" panose="020B0609070205080204" pitchFamily="49" charset="-128"/>
              </a:rPr>
              <a:t>ブック</a:t>
            </a:r>
            <a:r>
              <a:rPr lang="ja-JP" altLang="en-US" sz="1400" dirty="0" smtClean="0">
                <a:latin typeface="ＭＳ ゴシック" panose="020B0609070205080204" pitchFamily="49" charset="-128"/>
                <a:ea typeface="ＭＳ ゴシック" panose="020B0609070205080204" pitchFamily="49" charset="-128"/>
              </a:rPr>
              <a:t>のポートに外部記録媒体を接続してください。</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a:latin typeface="ＭＳ ゴシック" panose="020B0609070205080204" pitchFamily="49" charset="-128"/>
                <a:ea typeface="ＭＳ ゴシック" panose="020B0609070205080204" pitchFamily="49" charset="-128"/>
              </a:rPr>
              <a:t>　</a:t>
            </a:r>
            <a:endParaRPr lang="en-US" altLang="ja-JP" sz="1400" dirty="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②ご家庭のパソコン等を使用する場合</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ブラウザ）に</a:t>
            </a:r>
            <a:r>
              <a:rPr lang="ja-JP" altLang="en-US" sz="1400" dirty="0">
                <a:latin typeface="ＭＳ ゴシック" panose="020B0609070205080204" pitchFamily="49" charset="-128"/>
                <a:ea typeface="ＭＳ ゴシック" panose="020B0609070205080204" pitchFamily="49" charset="-128"/>
              </a:rPr>
              <a:t>アクセス</a:t>
            </a:r>
            <a:r>
              <a:rPr lang="ja-JP" altLang="en-US" sz="1400" dirty="0" smtClean="0">
                <a:latin typeface="ＭＳ ゴシック" panose="020B0609070205080204" pitchFamily="49" charset="-128"/>
                <a:ea typeface="ＭＳ ゴシック" panose="020B0609070205080204" pitchFamily="49" charset="-128"/>
              </a:rPr>
              <a:t>し、学校配付</a:t>
            </a:r>
            <a:r>
              <a:rPr lang="ja-JP" altLang="en-US" sz="1400" dirty="0">
                <a:latin typeface="ＭＳ ゴシック" panose="020B0609070205080204" pitchFamily="49" charset="-128"/>
                <a:ea typeface="ＭＳ ゴシック" panose="020B0609070205080204" pitchFamily="49" charset="-128"/>
              </a:rPr>
              <a:t>の</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アカウント</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kodaira.ed.jp)</a:t>
            </a:r>
            <a:r>
              <a:rPr lang="ja-JP" altLang="en-US" sz="1400" dirty="0" smtClean="0">
                <a:latin typeface="ＭＳ ゴシック" panose="020B0609070205080204" pitchFamily="49" charset="-128"/>
                <a:ea typeface="ＭＳ ゴシック" panose="020B0609070205080204" pitchFamily="49" charset="-128"/>
              </a:rPr>
              <a:t>でログインしてください。</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en-US" altLang="ja-JP" sz="1400" dirty="0" smtClean="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スマートフォン・タブレット等をご使用になる場合は、</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ドライブ</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アプリ</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をインストールしてください。</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endParaRPr lang="ja-JP" altLang="en-US" sz="1800" dirty="0"/>
          </a:p>
          <a:p>
            <a:pPr marL="0" indent="0">
              <a:buNone/>
            </a:pPr>
            <a:endParaRPr kumimoji="1" lang="ja-JP" altLang="en-US" dirty="0"/>
          </a:p>
        </p:txBody>
      </p:sp>
      <p:sp>
        <p:nvSpPr>
          <p:cNvPr id="4" name="テキスト ボックス 3"/>
          <p:cNvSpPr txBox="1"/>
          <p:nvPr/>
        </p:nvSpPr>
        <p:spPr>
          <a:xfrm>
            <a:off x="10418618" y="365126"/>
            <a:ext cx="1357747" cy="369332"/>
          </a:xfrm>
          <a:prstGeom prst="rect">
            <a:avLst/>
          </a:prstGeom>
          <a:noFill/>
          <a:ln w="3175">
            <a:solidFill>
              <a:schemeClr val="tx1"/>
            </a:solidFill>
          </a:ln>
        </p:spPr>
        <p:txBody>
          <a:bodyPr wrap="square" rtlCol="0">
            <a:spAutoFit/>
          </a:bodyPr>
          <a:lstStyle/>
          <a:p>
            <a:r>
              <a:rPr lang="ja-JP" altLang="en-US" dirty="0"/>
              <a:t>保護者</a:t>
            </a:r>
            <a:r>
              <a:rPr kumimoji="1" lang="ja-JP" altLang="en-US" dirty="0" smtClean="0"/>
              <a:t>向け</a:t>
            </a:r>
            <a:endParaRPr kumimoji="1" lang="ja-JP" altLang="en-US" dirty="0"/>
          </a:p>
        </p:txBody>
      </p:sp>
    </p:spTree>
    <p:extLst>
      <p:ext uri="{BB962C8B-B14F-4D97-AF65-F5344CB8AC3E}">
        <p14:creationId xmlns:p14="http://schemas.microsoft.com/office/powerpoint/2010/main" val="2407482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279693"/>
            <a:ext cx="4911436" cy="1729215"/>
          </a:xfrm>
        </p:spPr>
        <p:txBody>
          <a:bodyPr>
            <a:normAutofit/>
          </a:bodyPr>
          <a:lstStyle/>
          <a:p>
            <a:pPr marL="0" indent="0">
              <a:buNone/>
            </a:pPr>
            <a:r>
              <a:rPr kumimoji="1" lang="ja-JP" altLang="en-US" sz="1800" b="1" dirty="0" smtClean="0">
                <a:latin typeface="ＭＳ ゴシック" panose="020B0609070205080204" pitchFamily="49" charset="-128"/>
                <a:ea typeface="ＭＳ ゴシック" panose="020B0609070205080204" pitchFamily="49" charset="-128"/>
              </a:rPr>
              <a:t>ダウンロード方法</a:t>
            </a:r>
            <a:endParaRPr kumimoji="1" lang="en-US" altLang="ja-JP" sz="1800" b="1"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①</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ドライブ　　を開き、ダウンロードするファイル　　を開きます。</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②</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ファイル］をクリックしてください。</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③［ダウンロード］を</a:t>
            </a:r>
            <a:r>
              <a:rPr lang="ja-JP" altLang="en-US" sz="1400" dirty="0">
                <a:latin typeface="ＭＳ ゴシック" panose="020B0609070205080204" pitchFamily="49" charset="-128"/>
                <a:ea typeface="ＭＳ ゴシック" panose="020B0609070205080204" pitchFamily="49" charset="-128"/>
              </a:rPr>
              <a:t>クリック</a:t>
            </a:r>
            <a:r>
              <a:rPr lang="ja-JP" altLang="en-US" sz="1400" dirty="0" smtClean="0">
                <a:latin typeface="ＭＳ ゴシック" panose="020B0609070205080204" pitchFamily="49" charset="-128"/>
                <a:ea typeface="ＭＳ ゴシック" panose="020B0609070205080204" pitchFamily="49" charset="-128"/>
              </a:rPr>
              <a:t>し、</a:t>
            </a:r>
            <a:r>
              <a:rPr lang="en-US" altLang="ja-JP" sz="1400" dirty="0" smtClean="0">
                <a:latin typeface="ＭＳ ゴシック" panose="020B0609070205080204" pitchFamily="49" charset="-128"/>
                <a:ea typeface="ＭＳ ゴシック" panose="020B0609070205080204" pitchFamily="49" charset="-128"/>
              </a:rPr>
              <a:t>PDF</a:t>
            </a:r>
            <a:r>
              <a:rPr lang="ja-JP" altLang="en-US" sz="1400" dirty="0" smtClean="0">
                <a:latin typeface="ＭＳ ゴシック" panose="020B0609070205080204" pitchFamily="49" charset="-128"/>
                <a:ea typeface="ＭＳ ゴシック" panose="020B0609070205080204" pitchFamily="49" charset="-128"/>
              </a:rPr>
              <a:t>などファイル形式を選択します。</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7156" y="635046"/>
            <a:ext cx="363961" cy="369198"/>
          </a:xfrm>
          <a:prstGeom prst="rect">
            <a:avLst/>
          </a:prstGeom>
        </p:spPr>
      </p:pic>
      <p:sp>
        <p:nvSpPr>
          <p:cNvPr id="8" name="テキスト ボックス 7"/>
          <p:cNvSpPr txBox="1"/>
          <p:nvPr/>
        </p:nvSpPr>
        <p:spPr>
          <a:xfrm>
            <a:off x="6569651" y="279693"/>
            <a:ext cx="4890654" cy="1815882"/>
          </a:xfrm>
          <a:prstGeom prst="rect">
            <a:avLst/>
          </a:prstGeom>
          <a:noFill/>
        </p:spPr>
        <p:txBody>
          <a:bodyPr wrap="square" rtlCol="0">
            <a:spAutoFit/>
          </a:bodyPr>
          <a:lstStyle/>
          <a:p>
            <a:r>
              <a:rPr lang="ja-JP" altLang="en-US" sz="1400" dirty="0" smtClean="0">
                <a:latin typeface="ＭＳ ゴシック" panose="020B0609070205080204" pitchFamily="49" charset="-128"/>
                <a:ea typeface="ＭＳ ゴシック" panose="020B0609070205080204" pitchFamily="49" charset="-128"/>
              </a:rPr>
              <a:t>④「名前を付けて保存」が表示されます。</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外部記録媒体を</a:t>
            </a:r>
            <a:r>
              <a:rPr lang="ja-JP" altLang="en-US" sz="1400" dirty="0">
                <a:latin typeface="ＭＳ ゴシック" panose="020B0609070205080204" pitchFamily="49" charset="-128"/>
                <a:ea typeface="ＭＳ ゴシック" panose="020B0609070205080204" pitchFamily="49" charset="-128"/>
              </a:rPr>
              <a:t>使用している場合</a:t>
            </a:r>
            <a:r>
              <a:rPr lang="ja-JP" altLang="en-US" sz="1400" dirty="0" smtClean="0">
                <a:latin typeface="ＭＳ ゴシック" panose="020B0609070205080204" pitchFamily="49" charset="-128"/>
                <a:ea typeface="ＭＳ ゴシック" panose="020B0609070205080204" pitchFamily="49" charset="-128"/>
              </a:rPr>
              <a:t>は、該当する外部記録媒体を選択してください。</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ご家庭のパソコン等を使用している場合には、パソコンのフォルダ等が表示されますので保存先を指定してください。</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⑤［保存］ボタンをクリックしますと、ダウンロードが完了します。</a:t>
            </a:r>
            <a:endParaRPr lang="en-US" altLang="ja-JP" sz="1400" dirty="0" smtClean="0">
              <a:latin typeface="ＭＳ ゴシック" panose="020B0609070205080204" pitchFamily="49" charset="-128"/>
              <a:ea typeface="ＭＳ ゴシック" panose="020B0609070205080204" pitchFamily="49" charset="-128"/>
            </a:endParaRPr>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184" y="2008908"/>
            <a:ext cx="5718467" cy="4465710"/>
          </a:xfrm>
          <a:prstGeom prst="rect">
            <a:avLst/>
          </a:prstGeom>
        </p:spPr>
      </p:pic>
      <p:sp>
        <p:nvSpPr>
          <p:cNvPr id="7" name="正方形/長方形 6"/>
          <p:cNvSpPr/>
          <p:nvPr/>
        </p:nvSpPr>
        <p:spPr>
          <a:xfrm>
            <a:off x="1208281" y="2256423"/>
            <a:ext cx="623457" cy="2531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407049" y="3927986"/>
            <a:ext cx="1627096" cy="2699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rotWithShape="1">
          <a:blip r:embed="rId4">
            <a:extLst>
              <a:ext uri="{28A0092B-C50C-407E-A947-70E740481C1C}">
                <a14:useLocalDpi xmlns:a14="http://schemas.microsoft.com/office/drawing/2010/main" val="0"/>
              </a:ext>
            </a:extLst>
          </a:blip>
          <a:srcRect l="1" r="-296"/>
          <a:stretch/>
        </p:blipFill>
        <p:spPr>
          <a:xfrm>
            <a:off x="6758527" y="2195819"/>
            <a:ext cx="5308782" cy="3561427"/>
          </a:xfrm>
          <a:prstGeom prst="rect">
            <a:avLst/>
          </a:prstGeom>
          <a:ln w="3175">
            <a:noFill/>
          </a:ln>
        </p:spPr>
      </p:pic>
      <p:sp>
        <p:nvSpPr>
          <p:cNvPr id="12" name="テキスト ボックス 11"/>
          <p:cNvSpPr txBox="1"/>
          <p:nvPr/>
        </p:nvSpPr>
        <p:spPr>
          <a:xfrm>
            <a:off x="838200" y="2355324"/>
            <a:ext cx="370081" cy="369332"/>
          </a:xfrm>
          <a:prstGeom prst="rect">
            <a:avLst/>
          </a:prstGeom>
          <a:noFill/>
        </p:spPr>
        <p:txBody>
          <a:bodyPr wrap="square" rtlCol="0">
            <a:spAutoFit/>
          </a:bodyPr>
          <a:lstStyle/>
          <a:p>
            <a:r>
              <a:rPr kumimoji="1" lang="ja-JP" altLang="en-US" dirty="0" smtClean="0">
                <a:solidFill>
                  <a:srgbClr val="FF0000"/>
                </a:solidFill>
              </a:rPr>
              <a:t>②</a:t>
            </a:r>
            <a:endParaRPr kumimoji="1" lang="ja-JP" altLang="en-US" dirty="0">
              <a:solidFill>
                <a:srgbClr val="FF0000"/>
              </a:solidFill>
            </a:endParaRPr>
          </a:p>
        </p:txBody>
      </p:sp>
      <p:sp>
        <p:nvSpPr>
          <p:cNvPr id="13" name="テキスト ボックス 12"/>
          <p:cNvSpPr txBox="1"/>
          <p:nvPr/>
        </p:nvSpPr>
        <p:spPr>
          <a:xfrm>
            <a:off x="1030476" y="3890154"/>
            <a:ext cx="370081" cy="369332"/>
          </a:xfrm>
          <a:prstGeom prst="rect">
            <a:avLst/>
          </a:prstGeom>
          <a:noFill/>
        </p:spPr>
        <p:txBody>
          <a:bodyPr wrap="square" rtlCol="0">
            <a:spAutoFit/>
          </a:bodyPr>
          <a:lstStyle/>
          <a:p>
            <a:r>
              <a:rPr lang="ja-JP" altLang="en-US" dirty="0">
                <a:solidFill>
                  <a:srgbClr val="FF0000"/>
                </a:solidFill>
              </a:rPr>
              <a:t>③</a:t>
            </a:r>
            <a:endParaRPr kumimoji="1" lang="ja-JP" altLang="en-US" dirty="0">
              <a:solidFill>
                <a:srgbClr val="FF0000"/>
              </a:solidFill>
            </a:endParaRPr>
          </a:p>
        </p:txBody>
      </p:sp>
      <p:sp>
        <p:nvSpPr>
          <p:cNvPr id="14" name="テキスト ボックス 13"/>
          <p:cNvSpPr txBox="1"/>
          <p:nvPr/>
        </p:nvSpPr>
        <p:spPr>
          <a:xfrm>
            <a:off x="3385179" y="3767487"/>
            <a:ext cx="1657876" cy="1938992"/>
          </a:xfrm>
          <a:prstGeom prst="rect">
            <a:avLst/>
          </a:prstGeom>
          <a:noFill/>
          <a:ln w="57150">
            <a:solidFill>
              <a:srgbClr val="FF0000"/>
            </a:solidFill>
          </a:ln>
        </p:spPr>
        <p:txBody>
          <a:bodyPr wrap="square" rtlCol="0">
            <a:spAutoFit/>
          </a:bodyPr>
          <a:lstStyle/>
          <a:p>
            <a:r>
              <a:rPr lang="ja-JP" altLang="en-US" sz="1200" b="1" dirty="0">
                <a:solidFill>
                  <a:srgbClr val="FF0000"/>
                </a:solidFill>
              </a:rPr>
              <a:t>ファイル形式を</a:t>
            </a:r>
            <a:r>
              <a:rPr lang="ja-JP" altLang="en-US" sz="1200" b="1" dirty="0" smtClean="0">
                <a:solidFill>
                  <a:srgbClr val="FF0000"/>
                </a:solidFill>
              </a:rPr>
              <a:t>選択</a:t>
            </a:r>
            <a:endParaRPr lang="en-US" altLang="ja-JP" sz="1200" b="1" dirty="0" smtClean="0">
              <a:solidFill>
                <a:srgbClr val="FF0000"/>
              </a:solidFill>
            </a:endParaRPr>
          </a:p>
          <a:p>
            <a:endParaRPr lang="en-US" altLang="ja-JP" sz="1200" b="1" dirty="0">
              <a:solidFill>
                <a:srgbClr val="FF0000"/>
              </a:solidFill>
            </a:endParaRPr>
          </a:p>
          <a:p>
            <a:endParaRPr lang="en-US" altLang="ja-JP" sz="1200" b="1" dirty="0" smtClean="0">
              <a:solidFill>
                <a:srgbClr val="FF0000"/>
              </a:solidFill>
            </a:endParaRPr>
          </a:p>
          <a:p>
            <a:endParaRPr lang="en-US" altLang="ja-JP" sz="1200" b="1" dirty="0">
              <a:solidFill>
                <a:srgbClr val="FF0000"/>
              </a:solidFill>
            </a:endParaRPr>
          </a:p>
          <a:p>
            <a:endParaRPr lang="en-US" altLang="ja-JP" sz="1200" b="1" dirty="0" smtClean="0">
              <a:solidFill>
                <a:srgbClr val="FF0000"/>
              </a:solidFill>
            </a:endParaRPr>
          </a:p>
          <a:p>
            <a:endParaRPr lang="en-US" altLang="ja-JP" sz="1200" b="1" dirty="0">
              <a:solidFill>
                <a:srgbClr val="FF0000"/>
              </a:solidFill>
            </a:endParaRPr>
          </a:p>
          <a:p>
            <a:endParaRPr lang="en-US" altLang="ja-JP" sz="1200" b="1" dirty="0" smtClean="0">
              <a:solidFill>
                <a:srgbClr val="FF0000"/>
              </a:solidFill>
            </a:endParaRPr>
          </a:p>
          <a:p>
            <a:endParaRPr lang="en-US" altLang="ja-JP" sz="1200" b="1" dirty="0">
              <a:solidFill>
                <a:srgbClr val="FF0000"/>
              </a:solidFill>
            </a:endParaRPr>
          </a:p>
          <a:p>
            <a:endParaRPr lang="en-US" altLang="ja-JP" sz="1200" b="1" dirty="0">
              <a:solidFill>
                <a:srgbClr val="FF0000"/>
              </a:solidFill>
            </a:endParaRPr>
          </a:p>
          <a:p>
            <a:endParaRPr lang="en-US" altLang="ja-JP" sz="1200" dirty="0"/>
          </a:p>
        </p:txBody>
      </p:sp>
      <p:sp>
        <p:nvSpPr>
          <p:cNvPr id="15" name="正方形/長方形 14"/>
          <p:cNvSpPr/>
          <p:nvPr/>
        </p:nvSpPr>
        <p:spPr>
          <a:xfrm>
            <a:off x="6721526" y="2195819"/>
            <a:ext cx="813548" cy="2855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544291" y="6320729"/>
            <a:ext cx="7302641" cy="307777"/>
          </a:xfrm>
          <a:prstGeom prst="rect">
            <a:avLst/>
          </a:prstGeom>
          <a:noFill/>
        </p:spPr>
        <p:txBody>
          <a:bodyPr wrap="square" rtlCol="0">
            <a:spAutoFit/>
          </a:bodyPr>
          <a:lstStyle/>
          <a:p>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画像は</a:t>
            </a:r>
            <a:r>
              <a:rPr kumimoji="1" lang="en-US" altLang="ja-JP" sz="1400" dirty="0" smtClean="0">
                <a:latin typeface="ＭＳ ゴシック" panose="020B0609070205080204" pitchFamily="49" charset="-128"/>
                <a:ea typeface="ＭＳ ゴシック" panose="020B0609070205080204" pitchFamily="49" charset="-128"/>
              </a:rPr>
              <a:t>Chromebook</a:t>
            </a:r>
            <a:r>
              <a:rPr kumimoji="1" lang="ja-JP" altLang="en-US" sz="1400" dirty="0" smtClean="0">
                <a:latin typeface="ＭＳ ゴシック" panose="020B0609070205080204" pitchFamily="49" charset="-128"/>
                <a:ea typeface="ＭＳ ゴシック" panose="020B0609070205080204" pitchFamily="49" charset="-128"/>
              </a:rPr>
              <a:t>の画面の</a:t>
            </a:r>
            <a:r>
              <a:rPr lang="ja-JP" altLang="en-US" sz="1400" dirty="0">
                <a:latin typeface="ＭＳ ゴシック" panose="020B0609070205080204" pitchFamily="49" charset="-128"/>
                <a:ea typeface="ＭＳ ゴシック" panose="020B0609070205080204" pitchFamily="49" charset="-128"/>
              </a:rPr>
              <a:t>ため</a:t>
            </a:r>
            <a:r>
              <a:rPr kumimoji="1" lang="ja-JP" altLang="en-US" sz="1400" dirty="0" smtClean="0">
                <a:latin typeface="ＭＳ ゴシック" panose="020B0609070205080204" pitchFamily="49" charset="-128"/>
                <a:ea typeface="ＭＳ ゴシック" panose="020B0609070205080204" pitchFamily="49" charset="-128"/>
              </a:rPr>
              <a:t>ご家庭の端末とは画面表示が異なる可能性があります。</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7" name="下カーブ矢印 16"/>
          <p:cNvSpPr/>
          <p:nvPr/>
        </p:nvSpPr>
        <p:spPr>
          <a:xfrm rot="20627366">
            <a:off x="2797050" y="3427831"/>
            <a:ext cx="851365" cy="395076"/>
          </a:xfrm>
          <a:prstGeom prst="curvedDownArrow">
            <a:avLst>
              <a:gd name="adj1" fmla="val 20856"/>
              <a:gd name="adj2" fmla="val 50000"/>
              <a:gd name="adj3" fmla="val 2920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テキスト ボックス 17"/>
          <p:cNvSpPr txBox="1"/>
          <p:nvPr/>
        </p:nvSpPr>
        <p:spPr>
          <a:xfrm>
            <a:off x="6332944" y="2170657"/>
            <a:ext cx="370081" cy="369332"/>
          </a:xfrm>
          <a:prstGeom prst="rect">
            <a:avLst/>
          </a:prstGeom>
          <a:noFill/>
        </p:spPr>
        <p:txBody>
          <a:bodyPr wrap="square" rtlCol="0">
            <a:spAutoFit/>
          </a:bodyPr>
          <a:lstStyle/>
          <a:p>
            <a:r>
              <a:rPr lang="ja-JP" altLang="en-US" dirty="0">
                <a:solidFill>
                  <a:srgbClr val="FF0000"/>
                </a:solidFill>
              </a:rPr>
              <a:t>④</a:t>
            </a:r>
            <a:endParaRPr kumimoji="1" lang="ja-JP" altLang="en-US" dirty="0">
              <a:solidFill>
                <a:srgbClr val="FF0000"/>
              </a:solidFill>
            </a:endParaRPr>
          </a:p>
        </p:txBody>
      </p:sp>
      <p:sp>
        <p:nvSpPr>
          <p:cNvPr id="19" name="正方形/長方形 18"/>
          <p:cNvSpPr/>
          <p:nvPr/>
        </p:nvSpPr>
        <p:spPr>
          <a:xfrm>
            <a:off x="11391030" y="5418103"/>
            <a:ext cx="607004" cy="2883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1090224" y="5133193"/>
            <a:ext cx="370081" cy="369332"/>
          </a:xfrm>
          <a:prstGeom prst="rect">
            <a:avLst/>
          </a:prstGeom>
          <a:noFill/>
        </p:spPr>
        <p:txBody>
          <a:bodyPr wrap="square" rtlCol="0">
            <a:spAutoFit/>
          </a:bodyPr>
          <a:lstStyle/>
          <a:p>
            <a:r>
              <a:rPr lang="ja-JP" altLang="en-US" dirty="0" smtClean="0">
                <a:solidFill>
                  <a:srgbClr val="FF0000"/>
                </a:solidFill>
              </a:rPr>
              <a:t>⑤</a:t>
            </a:r>
            <a:endParaRPr kumimoji="1" lang="ja-JP" altLang="en-US" dirty="0">
              <a:solidFill>
                <a:srgbClr val="FF0000"/>
              </a:solidFill>
            </a:endParaRPr>
          </a:p>
        </p:txBody>
      </p:sp>
    </p:spTree>
    <p:extLst>
      <p:ext uri="{BB962C8B-B14F-4D97-AF65-F5344CB8AC3E}">
        <p14:creationId xmlns:p14="http://schemas.microsoft.com/office/powerpoint/2010/main" val="110008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199" y="279693"/>
            <a:ext cx="6199909" cy="2102782"/>
          </a:xfrm>
        </p:spPr>
        <p:txBody>
          <a:bodyPr>
            <a:normAutofit/>
          </a:bodyPr>
          <a:lstStyle/>
          <a:p>
            <a:pPr marL="0" indent="0">
              <a:buNone/>
            </a:pPr>
            <a:r>
              <a:rPr kumimoji="1" lang="ja-JP" altLang="en-US" sz="1800" b="1" dirty="0" smtClean="0">
                <a:latin typeface="ＭＳ ゴシック" panose="020B0609070205080204" pitchFamily="49" charset="-128"/>
                <a:ea typeface="ＭＳ ゴシック" panose="020B0609070205080204" pitchFamily="49" charset="-128"/>
              </a:rPr>
              <a:t>ダウンロード方法（スマートフォンの場合）</a:t>
            </a:r>
            <a:endParaRPr kumimoji="1" lang="en-US" altLang="ja-JP" sz="1800" b="1"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①</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ドライブを開いてください。</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②ダウンロードす</a:t>
            </a:r>
            <a:r>
              <a:rPr lang="ja-JP" altLang="en-US" sz="1400" dirty="0">
                <a:latin typeface="ＭＳ ゴシック" panose="020B0609070205080204" pitchFamily="49" charset="-128"/>
                <a:ea typeface="ＭＳ ゴシック" panose="020B0609070205080204" pitchFamily="49" charset="-128"/>
              </a:rPr>
              <a:t>る</a:t>
            </a:r>
            <a:r>
              <a:rPr lang="ja-JP" altLang="en-US" sz="1400" dirty="0" smtClean="0">
                <a:latin typeface="ＭＳ ゴシック" panose="020B0609070205080204" pitchFamily="49" charset="-128"/>
                <a:ea typeface="ＭＳ ゴシック" panose="020B0609070205080204" pitchFamily="49" charset="-128"/>
              </a:rPr>
              <a:t>ファイルを開き、右側の三点リーダーをクリックしてください。</a:t>
            </a:r>
            <a:endParaRPr lang="en-US" altLang="ja-JP" sz="1400" dirty="0" smtClean="0">
              <a:latin typeface="ＭＳ ゴシック" panose="020B0609070205080204" pitchFamily="49" charset="-128"/>
              <a:ea typeface="ＭＳ ゴシック" panose="020B0609070205080204" pitchFamily="49" charset="-128"/>
            </a:endParaRPr>
          </a:p>
          <a:p>
            <a:pPr marL="0" indent="0">
              <a:buNone/>
            </a:pPr>
            <a:r>
              <a:rPr lang="ja-JP" altLang="en-US" sz="1400" dirty="0" smtClean="0">
                <a:latin typeface="ＭＳ ゴシック" panose="020B0609070205080204" pitchFamily="49" charset="-128"/>
                <a:ea typeface="ＭＳ ゴシック" panose="020B0609070205080204" pitchFamily="49" charset="-128"/>
              </a:rPr>
              <a:t>③右のような画面が表示されたら、［コピーを送信］をクリックします。クリックすると、スマートフォン内のアプリなど保存先となるものが表示されますので、選択してください。</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96789" y="613060"/>
            <a:ext cx="363961" cy="369198"/>
          </a:xfrm>
          <a:prstGeom prst="rect">
            <a:avLst/>
          </a:prstGeom>
        </p:spPr>
      </p:pic>
      <p:sp>
        <p:nvSpPr>
          <p:cNvPr id="16" name="テキスト ボックス 15"/>
          <p:cNvSpPr txBox="1"/>
          <p:nvPr/>
        </p:nvSpPr>
        <p:spPr>
          <a:xfrm>
            <a:off x="838199" y="5182910"/>
            <a:ext cx="5127737" cy="1169551"/>
          </a:xfrm>
          <a:prstGeom prst="rect">
            <a:avLst/>
          </a:prstGeom>
          <a:noFill/>
        </p:spPr>
        <p:txBody>
          <a:bodyPr wrap="square" rtlCol="0">
            <a:spAutoFit/>
          </a:bodyPr>
          <a:lstStyle/>
          <a:p>
            <a:r>
              <a:rPr lang="en-US" altLang="ja-JP" sz="1400" dirty="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画像は</a:t>
            </a:r>
            <a:r>
              <a:rPr kumimoji="1" lang="en-US" altLang="ja-JP" sz="1400" dirty="0" smtClean="0">
                <a:latin typeface="ＭＳ ゴシック" panose="020B0609070205080204" pitchFamily="49" charset="-128"/>
                <a:ea typeface="ＭＳ ゴシック" panose="020B0609070205080204" pitchFamily="49" charset="-128"/>
              </a:rPr>
              <a:t>iPhone</a:t>
            </a:r>
            <a:r>
              <a:rPr kumimoji="1" lang="ja-JP" altLang="en-US" sz="1400" dirty="0" smtClean="0">
                <a:latin typeface="ＭＳ ゴシック" panose="020B0609070205080204" pitchFamily="49" charset="-128"/>
                <a:ea typeface="ＭＳ ゴシック" panose="020B0609070205080204" pitchFamily="49" charset="-128"/>
              </a:rPr>
              <a:t>の画面を撮影したものです。</a:t>
            </a:r>
            <a:endParaRPr kumimoji="1"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kumimoji="1" lang="ja-JP" altLang="en-US" sz="1400" dirty="0" smtClean="0">
                <a:latin typeface="ＭＳ ゴシック" panose="020B0609070205080204" pitchFamily="49" charset="-128"/>
                <a:ea typeface="ＭＳ ゴシック" panose="020B0609070205080204" pitchFamily="49" charset="-128"/>
              </a:rPr>
              <a:t>その</a:t>
            </a:r>
            <a:r>
              <a:rPr lang="ja-JP" altLang="en-US" sz="1400" dirty="0">
                <a:latin typeface="ＭＳ ゴシック" panose="020B0609070205080204" pitchFamily="49" charset="-128"/>
                <a:ea typeface="ＭＳ ゴシック" panose="020B0609070205080204" pitchFamily="49" charset="-128"/>
              </a:rPr>
              <a:t>ため</a:t>
            </a:r>
            <a:r>
              <a:rPr kumimoji="1" lang="ja-JP" altLang="en-US" sz="1400" dirty="0" smtClean="0">
                <a:latin typeface="ＭＳ ゴシック" panose="020B0609070205080204" pitchFamily="49" charset="-128"/>
                <a:ea typeface="ＭＳ ゴシック" panose="020B0609070205080204" pitchFamily="49" charset="-128"/>
              </a:rPr>
              <a:t>ご家庭の端末とは画面が異なる可能性があります。</a:t>
            </a:r>
            <a:endParaRPr kumimoji="1" lang="en-US" altLang="ja-JP" sz="1400" dirty="0" smtClean="0">
              <a:latin typeface="ＭＳ ゴシック" panose="020B0609070205080204" pitchFamily="49" charset="-128"/>
              <a:ea typeface="ＭＳ ゴシック" panose="020B0609070205080204" pitchFamily="49" charset="-128"/>
            </a:endParaRPr>
          </a:p>
          <a:p>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ご家庭で個人の</a:t>
            </a:r>
            <a:r>
              <a:rPr lang="en-US" altLang="ja-JP" sz="1400" dirty="0" smtClean="0">
                <a:latin typeface="ＭＳ ゴシック" panose="020B0609070205080204" pitchFamily="49" charset="-128"/>
                <a:ea typeface="ＭＳ ゴシック" panose="020B0609070205080204" pitchFamily="49" charset="-128"/>
              </a:rPr>
              <a:t>Gmail</a:t>
            </a:r>
            <a:r>
              <a:rPr lang="ja-JP" altLang="en-US" sz="1400" dirty="0" smtClean="0">
                <a:latin typeface="ＭＳ ゴシック" panose="020B0609070205080204" pitchFamily="49" charset="-128"/>
                <a:ea typeface="ＭＳ ゴシック" panose="020B0609070205080204" pitchFamily="49" charset="-128"/>
              </a:rPr>
              <a:t>アドレスをお持ちの場合は、個人アド　</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レスで使用している</a:t>
            </a:r>
            <a:r>
              <a:rPr lang="en-US" altLang="ja-JP" sz="1400" dirty="0" smtClean="0">
                <a:latin typeface="ＭＳ ゴシック" panose="020B0609070205080204" pitchFamily="49" charset="-128"/>
                <a:ea typeface="ＭＳ ゴシック" panose="020B0609070205080204" pitchFamily="49" charset="-128"/>
              </a:rPr>
              <a:t>Google</a:t>
            </a:r>
            <a:r>
              <a:rPr lang="ja-JP" altLang="en-US" sz="1400" dirty="0" smtClean="0">
                <a:latin typeface="ＭＳ ゴシック" panose="020B0609070205080204" pitchFamily="49" charset="-128"/>
                <a:ea typeface="ＭＳ ゴシック" panose="020B0609070205080204" pitchFamily="49" charset="-128"/>
              </a:rPr>
              <a:t>ドライブにデータを移行する</a:t>
            </a:r>
            <a:r>
              <a:rPr lang="ja-JP" altLang="en-US" sz="1400" dirty="0" err="1" smtClean="0">
                <a:latin typeface="ＭＳ ゴシック" panose="020B0609070205080204" pitchFamily="49" charset="-128"/>
                <a:ea typeface="ＭＳ ゴシック" panose="020B0609070205080204" pitchFamily="49" charset="-128"/>
              </a:rPr>
              <a:t>こ</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とも可能です。</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t="63030"/>
          <a:stretch/>
        </p:blipFill>
        <p:spPr>
          <a:xfrm>
            <a:off x="1654187" y="2382475"/>
            <a:ext cx="3168763" cy="2535382"/>
          </a:xfrm>
          <a:prstGeom prst="rect">
            <a:avLst/>
          </a:prstGeom>
        </p:spPr>
      </p:pic>
      <p:sp>
        <p:nvSpPr>
          <p:cNvPr id="7" name="正方形/長方形 6"/>
          <p:cNvSpPr/>
          <p:nvPr/>
        </p:nvSpPr>
        <p:spPr>
          <a:xfrm>
            <a:off x="4369461" y="2927947"/>
            <a:ext cx="441828" cy="2702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926708" y="2848868"/>
            <a:ext cx="370081" cy="369332"/>
          </a:xfrm>
          <a:prstGeom prst="rect">
            <a:avLst/>
          </a:prstGeom>
          <a:noFill/>
        </p:spPr>
        <p:txBody>
          <a:bodyPr wrap="square" rtlCol="0">
            <a:spAutoFit/>
          </a:bodyPr>
          <a:lstStyle/>
          <a:p>
            <a:r>
              <a:rPr kumimoji="1" lang="ja-JP" altLang="en-US" dirty="0" smtClean="0">
                <a:solidFill>
                  <a:srgbClr val="FF0000"/>
                </a:solidFill>
              </a:rPr>
              <a:t>②</a:t>
            </a:r>
            <a:endParaRPr kumimoji="1" lang="ja-JP" altLang="en-US" dirty="0">
              <a:solidFill>
                <a:srgbClr val="FF0000"/>
              </a:solidFill>
            </a:endParaRPr>
          </a:p>
        </p:txBody>
      </p:sp>
      <p:pic>
        <p:nvPicPr>
          <p:cNvPr id="5" name="図 4"/>
          <p:cNvPicPr>
            <a:picLocks noChangeAspect="1"/>
          </p:cNvPicPr>
          <p:nvPr/>
        </p:nvPicPr>
        <p:blipFill rotWithShape="1">
          <a:blip r:embed="rId4" cstate="print">
            <a:extLst>
              <a:ext uri="{28A0092B-C50C-407E-A947-70E740481C1C}">
                <a14:useLocalDpi xmlns:a14="http://schemas.microsoft.com/office/drawing/2010/main" val="0"/>
              </a:ext>
            </a:extLst>
          </a:blip>
          <a:srcRect t="14950"/>
          <a:stretch/>
        </p:blipFill>
        <p:spPr>
          <a:xfrm>
            <a:off x="7638541" y="301818"/>
            <a:ext cx="3168763" cy="5832764"/>
          </a:xfrm>
          <a:prstGeom prst="rect">
            <a:avLst/>
          </a:prstGeom>
        </p:spPr>
      </p:pic>
      <p:sp>
        <p:nvSpPr>
          <p:cNvPr id="13" name="テキスト ボックス 12"/>
          <p:cNvSpPr txBox="1"/>
          <p:nvPr/>
        </p:nvSpPr>
        <p:spPr>
          <a:xfrm>
            <a:off x="7195788" y="2752646"/>
            <a:ext cx="370081" cy="369332"/>
          </a:xfrm>
          <a:prstGeom prst="rect">
            <a:avLst/>
          </a:prstGeom>
          <a:noFill/>
        </p:spPr>
        <p:txBody>
          <a:bodyPr wrap="square" rtlCol="0">
            <a:spAutoFit/>
          </a:bodyPr>
          <a:lstStyle/>
          <a:p>
            <a:r>
              <a:rPr lang="ja-JP" altLang="en-US" dirty="0">
                <a:solidFill>
                  <a:srgbClr val="FF0000"/>
                </a:solidFill>
              </a:rPr>
              <a:t>③</a:t>
            </a:r>
            <a:endParaRPr kumimoji="1" lang="ja-JP" altLang="en-US" dirty="0">
              <a:solidFill>
                <a:srgbClr val="FF0000"/>
              </a:solidFill>
            </a:endParaRPr>
          </a:p>
        </p:txBody>
      </p:sp>
      <p:sp>
        <p:nvSpPr>
          <p:cNvPr id="10" name="正方形/長方形 9"/>
          <p:cNvSpPr/>
          <p:nvPr/>
        </p:nvSpPr>
        <p:spPr>
          <a:xfrm>
            <a:off x="7644614" y="2792977"/>
            <a:ext cx="1627096" cy="2699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5565593" y="2776778"/>
            <a:ext cx="1427018" cy="40247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225081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139</Words>
  <Application>Microsoft Office PowerPoint</Application>
  <PresentationFormat>ワイド画面</PresentationFormat>
  <Paragraphs>49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ゴシック</vt:lpstr>
      <vt:lpstr>游ゴシック</vt:lpstr>
      <vt:lpstr>游ゴシック Light</vt:lpstr>
      <vt:lpstr>Arial</vt:lpstr>
      <vt:lpstr>Office テーマ</vt:lpstr>
      <vt:lpstr>Googleドライブ内の学習成果物をダウンロードする方法</vt:lpstr>
      <vt:lpstr>PowerPoint プレゼンテーション</vt:lpstr>
      <vt:lpstr>PowerPoint プレゼンテーション</vt:lpstr>
    </vt:vector>
  </TitlesOfParts>
  <Company>小平市教育委員会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学習成果物(Googleドライブ保存)のダウンロード方法</dc:title>
  <dc:creator>小平市教育委員会</dc:creator>
  <cp:lastModifiedBy>鈴木 千尋</cp:lastModifiedBy>
  <cp:revision>20</cp:revision>
  <cp:lastPrinted>2022-08-16T07:04:37Z</cp:lastPrinted>
  <dcterms:created xsi:type="dcterms:W3CDTF">2022-03-14T08:36:47Z</dcterms:created>
  <dcterms:modified xsi:type="dcterms:W3CDTF">2022-08-16T07:34:57Z</dcterms:modified>
</cp:coreProperties>
</file>